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ctangle à coins arrondis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C6ED6-468E-4AEC-BB2C-388F942E1AF5}" type="datetimeFigureOut">
              <a:rPr lang="fr-BE"/>
              <a:pPr>
                <a:defRPr/>
              </a:pPr>
              <a:t>7/01/2016</a:t>
            </a:fld>
            <a:endParaRPr lang="fr-BE"/>
          </a:p>
        </p:txBody>
      </p:sp>
      <p:sp>
        <p:nvSpPr>
          <p:cNvPr id="12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3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6FD956-F804-445E-BC71-E27A674A648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42F7B-455F-4102-9334-D0A22C891C84}" type="datetimeFigureOut">
              <a:rPr lang="fr-BE"/>
              <a:pPr>
                <a:defRPr/>
              </a:pPr>
              <a:t>7/01/2016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B8471-EF0E-4E25-9F7F-513C394B7AB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54ABB-5B45-4D9D-A543-040CB3A3FEA9}" type="datetimeFigureOut">
              <a:rPr lang="fr-BE"/>
              <a:pPr>
                <a:defRPr/>
              </a:pPr>
              <a:t>7/01/2016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5E77A-02DA-41E2-9AB6-1D086EAAABF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73DD7-CD05-42DE-8A1D-A87960308F8F}" type="datetimeFigureOut">
              <a:rPr lang="fr-BE"/>
              <a:pPr>
                <a:defRPr/>
              </a:pPr>
              <a:t>7/01/2016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58924-844D-4D87-8DC2-33036D685E9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C3ECD-FDF0-40A5-BA08-47CE4209F98C}" type="datetimeFigureOut">
              <a:rPr lang="fr-BE"/>
              <a:pPr>
                <a:defRPr/>
              </a:pPr>
              <a:t>7/01/2016</a:t>
            </a:fld>
            <a:endParaRPr lang="fr-BE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EAAB8-11C4-463B-80F7-F78B63FAC80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98C9B-EC9C-42B7-B87B-9ED3B6A63D4F}" type="datetimeFigureOut">
              <a:rPr lang="fr-BE"/>
              <a:pPr>
                <a:defRPr/>
              </a:pPr>
              <a:t>7/01/2016</a:t>
            </a:fld>
            <a:endParaRPr lang="fr-BE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05A56-4B77-4254-86DB-645A0D65405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83307-82A5-41B3-A885-3FDD6E56943B}" type="datetimeFigureOut">
              <a:rPr lang="fr-BE"/>
              <a:pPr>
                <a:defRPr/>
              </a:pPr>
              <a:t>7/01/2016</a:t>
            </a:fld>
            <a:endParaRPr lang="fr-BE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E880-EBFC-494D-A928-4BF7DEF106E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893F0-1AC8-4578-B631-3275E16C8F2A}" type="datetimeFigureOut">
              <a:rPr lang="fr-BE"/>
              <a:pPr>
                <a:defRPr/>
              </a:pPr>
              <a:t>7/01/2016</a:t>
            </a:fld>
            <a:endParaRPr lang="fr-BE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0F73-0FD1-4C50-A9B3-B39E1C9D8BC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F32F0-68B1-48D1-B6C9-ECCD9D6ED408}" type="datetimeFigureOut">
              <a:rPr lang="fr-BE"/>
              <a:pPr>
                <a:defRPr/>
              </a:pPr>
              <a:t>7/01/2016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CFEC3-D522-4A0D-9EE6-C57E45AA4F0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à coins arrondis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AC8BF-2A8F-42F0-A375-0606C9BBAAE4}" type="datetimeFigureOut">
              <a:rPr lang="fr-BE"/>
              <a:pPr>
                <a:defRPr/>
              </a:pPr>
              <a:t>7/01/2016</a:t>
            </a:fld>
            <a:endParaRPr lang="fr-BE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750D1-70BF-46DE-98FB-257F3EAC875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4D0AB-888D-4C46-9813-5B028CAD268E}" type="datetimeFigureOut">
              <a:rPr lang="fr-BE"/>
              <a:pPr>
                <a:defRPr/>
              </a:pPr>
              <a:t>7/01/2016</a:t>
            </a:fld>
            <a:endParaRPr lang="fr-BE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FD61-B253-493C-987F-BB41C2D8CC3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59DF3ED-2BEE-41E3-9023-1DA7C74FFA73}" type="datetimeFigureOut">
              <a:rPr lang="fr-BE"/>
              <a:pPr>
                <a:defRPr/>
              </a:pPr>
              <a:t>7/01/2016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7FCFF7B-BD5B-4C91-8CCF-FC58B0DB005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5" r:id="rId3"/>
    <p:sldLayoutId id="2147483802" r:id="rId4"/>
    <p:sldLayoutId id="2147483801" r:id="rId5"/>
    <p:sldLayoutId id="2147483800" r:id="rId6"/>
    <p:sldLayoutId id="2147483799" r:id="rId7"/>
    <p:sldLayoutId id="2147483806" r:id="rId8"/>
    <p:sldLayoutId id="2147483807" r:id="rId9"/>
    <p:sldLayoutId id="2147483798" r:id="rId10"/>
    <p:sldLayoutId id="21474837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AABBDF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0BD0D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0BD0D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BE" sz="4000" smtClean="0"/>
              <a:t>Institut Sainte-Marie Huy</a:t>
            </a:r>
          </a:p>
        </p:txBody>
      </p:sp>
      <p:sp>
        <p:nvSpPr>
          <p:cNvPr id="13314" name="Titr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fr-BE" smtClean="0"/>
              <a:t>La mise en réseau en école et avec des partenaires extérieurs</a:t>
            </a:r>
          </a:p>
        </p:txBody>
      </p:sp>
      <p:pic>
        <p:nvPicPr>
          <p:cNvPr id="13315" name="Imag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941888"/>
            <a:ext cx="22320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2"/>
          <p:cNvSpPr>
            <a:spLocks noGrp="1"/>
          </p:cNvSpPr>
          <p:nvPr>
            <p:ph type="title"/>
          </p:nvPr>
        </p:nvSpPr>
        <p:spPr>
          <a:xfrm>
            <a:off x="539750" y="476250"/>
            <a:ext cx="7156450" cy="5040313"/>
          </a:xfrm>
        </p:spPr>
        <p:txBody>
          <a:bodyPr/>
          <a:lstStyle/>
          <a:p>
            <a:pPr eaLnBrk="1" hangingPunct="1"/>
            <a:endParaRPr lang="fr-BE" smtClean="0"/>
          </a:p>
        </p:txBody>
      </p:sp>
      <p:sp>
        <p:nvSpPr>
          <p:cNvPr id="14338" name="Espace réservé du contenu 1"/>
          <p:cNvSpPr>
            <a:spLocks noGrp="1"/>
          </p:cNvSpPr>
          <p:nvPr>
            <p:ph sz="quarter" idx="1"/>
          </p:nvPr>
        </p:nvSpPr>
        <p:spPr>
          <a:xfrm>
            <a:off x="539750" y="1125538"/>
            <a:ext cx="8147050" cy="4292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BE" sz="36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fr-BE" sz="4400" smtClean="0">
                <a:solidFill>
                  <a:srgbClr val="0070C0"/>
                </a:solidFill>
              </a:rPr>
              <a:t>Il y a 10 ans, nous avons fait le pari de la prévention.</a:t>
            </a:r>
          </a:p>
          <a:p>
            <a:pPr algn="ctr" eaLnBrk="1" hangingPunct="1">
              <a:buFont typeface="Wingdings 2" pitchFamily="18" charset="2"/>
              <a:buNone/>
            </a:pPr>
            <a:endParaRPr lang="fr-BE" sz="4000" smtClean="0">
              <a:solidFill>
                <a:srgbClr val="0070C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fr-FR" sz="4000" smtClean="0"/>
              <a:t>Début de notre collaboration avec l’Amo de Huy (Mille Lieux de Vie)</a:t>
            </a:r>
            <a:endParaRPr lang="fr-BE" sz="4000" smtClean="0"/>
          </a:p>
          <a:p>
            <a:pPr eaLnBrk="1" hangingPunct="1"/>
            <a:endParaRPr lang="fr-BE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mtClean="0"/>
              <a:t>Programme « Participe Présent »</a:t>
            </a:r>
            <a:endParaRPr lang="fr-BE" smtClean="0"/>
          </a:p>
        </p:txBody>
      </p:sp>
      <p:sp>
        <p:nvSpPr>
          <p:cNvPr id="15362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21288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3600" smtClean="0"/>
              <a:t>Programme de prévention des assuétudes</a:t>
            </a:r>
          </a:p>
          <a:p>
            <a:pPr eaLnBrk="1" hangingPunct="1">
              <a:lnSpc>
                <a:spcPct val="150000"/>
              </a:lnSpc>
            </a:pPr>
            <a:r>
              <a:rPr lang="fr-FR" sz="2200" smtClean="0"/>
              <a:t>A destination de tous les élèves du 2</a:t>
            </a:r>
            <a:r>
              <a:rPr lang="fr-FR" sz="2200" baseline="30000" smtClean="0"/>
              <a:t>ème</a:t>
            </a:r>
            <a:r>
              <a:rPr lang="fr-FR" sz="2200" smtClean="0"/>
              <a:t> degré</a:t>
            </a:r>
          </a:p>
          <a:p>
            <a:pPr eaLnBrk="1" hangingPunct="1">
              <a:lnSpc>
                <a:spcPct val="150000"/>
              </a:lnSpc>
            </a:pPr>
            <a:r>
              <a:rPr lang="fr-FR" sz="2200" smtClean="0"/>
              <a:t>5 modules d’animations répartis sur un mois</a:t>
            </a:r>
          </a:p>
          <a:p>
            <a:pPr eaLnBrk="1" hangingPunct="1">
              <a:lnSpc>
                <a:spcPct val="200000"/>
              </a:lnSpc>
            </a:pPr>
            <a:r>
              <a:rPr lang="fr-FR" sz="2200" smtClean="0"/>
              <a:t>Animations assurées par 12 professeurs de l’école, formés par l’AMO</a:t>
            </a:r>
          </a:p>
          <a:p>
            <a:pPr eaLnBrk="1" hangingPunct="1">
              <a:lnSpc>
                <a:spcPct val="200000"/>
              </a:lnSpc>
            </a:pPr>
            <a:r>
              <a:rPr lang="fr-FR" sz="2200" u="sng" smtClean="0"/>
              <a:t>Objectifs</a:t>
            </a:r>
            <a:r>
              <a:rPr lang="fr-FR" sz="2200" smtClean="0"/>
              <a:t>:  -Repérer les sources de bien-être</a:t>
            </a:r>
          </a:p>
          <a:p>
            <a:pPr lvl="4" eaLnBrk="1" hangingPunct="1">
              <a:buFontTx/>
              <a:buNone/>
            </a:pPr>
            <a:r>
              <a:rPr lang="fr-FR" sz="2200" smtClean="0"/>
              <a:t>    -Prendre conscience des phénomènes de groupe/tactiques de résistance</a:t>
            </a:r>
          </a:p>
          <a:p>
            <a:pPr lvl="4" eaLnBrk="1" hangingPunct="1">
              <a:buFontTx/>
              <a:buNone/>
            </a:pPr>
            <a:r>
              <a:rPr lang="fr-FR" sz="2200" smtClean="0"/>
              <a:t>   -Développer l’esprit critique face à la société de consommation</a:t>
            </a:r>
          </a:p>
          <a:p>
            <a:pPr lvl="4" eaLnBrk="1" hangingPunct="1">
              <a:buFontTx/>
              <a:buNone/>
            </a:pPr>
            <a:r>
              <a:rPr lang="fr-FR" sz="2200" smtClean="0"/>
              <a:t>    -Identifier les espaces de dialogues possibles</a:t>
            </a:r>
            <a:endParaRPr lang="fr-BE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/>
              <a:t>Création de la Cellule « Assuétude »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fr-BE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BE" sz="3600" dirty="0" smtClean="0"/>
              <a:t>Professeurs, éducateurs, direction, PMS, AMO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fr-BE" sz="36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BE" sz="3600" u="sng" dirty="0" smtClean="0"/>
              <a:t>Objectifs</a:t>
            </a:r>
            <a:r>
              <a:rPr lang="fr-BE" sz="3600" dirty="0" smtClean="0"/>
              <a:t>:        - prévention des assuétudes</a:t>
            </a:r>
          </a:p>
          <a:p>
            <a:pPr lvl="8">
              <a:buFontTx/>
              <a:buNone/>
              <a:defRPr/>
            </a:pPr>
            <a:r>
              <a:rPr lang="fr-FR" sz="3600" dirty="0" smtClean="0"/>
              <a:t>   - cohérence entre les actions menées dans les différents niveaux </a:t>
            </a:r>
          </a:p>
          <a:p>
            <a:pPr lvl="8">
              <a:buFontTx/>
              <a:buNone/>
              <a:defRPr/>
            </a:pPr>
            <a:r>
              <a:rPr lang="fr-FR" sz="3600" dirty="0" smtClean="0"/>
              <a:t>  - vigilance par rapport à l’objectif de prévention</a:t>
            </a:r>
            <a:endParaRPr lang="fr-BE" sz="3600" dirty="0" smtClean="0"/>
          </a:p>
          <a:p>
            <a:pPr lvl="6">
              <a:defRPr/>
            </a:pPr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z="4400" smtClean="0"/>
              <a:t>Cellule « Bien-être »</a:t>
            </a:r>
            <a:endParaRPr lang="fr-BE" sz="440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274320" indent="-274320" eaLnBrk="1" fontAlgn="auto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fr-FR" sz="14400" dirty="0" smtClean="0"/>
              <a:t>Réflexion élargie sur le bien-être des jeunes </a:t>
            </a:r>
            <a:endParaRPr lang="fr-FR" sz="9600" dirty="0" smtClean="0"/>
          </a:p>
          <a:p>
            <a:pPr marL="274320" indent="-274320" eaLnBrk="1" fontAlgn="auto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sz="9600" dirty="0" smtClean="0"/>
              <a:t>Accueil dans ce groupe d’une coordinatrice numérique et d’un professeur responsable de la Cellule Ecoute.</a:t>
            </a:r>
          </a:p>
          <a:p>
            <a:pPr marL="274320" indent="-27432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fr-FR" sz="9600" dirty="0" smtClean="0"/>
          </a:p>
          <a:p>
            <a:pPr marL="274320" indent="-27432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sz="9600" dirty="0" smtClean="0"/>
              <a:t>Mise en place d’animations de prévention aux dangers d’Internet, amélioration du programme « Participe Présent » en fonction des évaluations.</a:t>
            </a:r>
          </a:p>
          <a:p>
            <a:pPr marL="274320" indent="-27432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fr-FR" sz="9600" dirty="0" smtClean="0"/>
          </a:p>
          <a:p>
            <a:pPr marL="274320" indent="-27432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sz="9600" dirty="0" smtClean="0"/>
              <a:t>Lien avec des partenaires extérieurs: l’AMO, le Planning Familial, </a:t>
            </a:r>
            <a:r>
              <a:rPr lang="fr-FR" sz="9600" dirty="0" err="1" smtClean="0"/>
              <a:t>Infor</a:t>
            </a:r>
            <a:r>
              <a:rPr lang="fr-FR" sz="9600" dirty="0" smtClean="0"/>
              <a:t> Jeunes, le Centre Culturel.</a:t>
            </a:r>
          </a:p>
          <a:p>
            <a:pPr marL="274320" indent="-27432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fr-FR" sz="9600" dirty="0" smtClean="0"/>
          </a:p>
          <a:p>
            <a:pPr marL="274320" indent="-27432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fr-FR" sz="11200" dirty="0" smtClean="0"/>
          </a:p>
          <a:p>
            <a:pPr marL="274320" indent="-27432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fr-BE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z="3800" smtClean="0"/>
              <a:t>Lien avec le Conseil de Participation</a:t>
            </a:r>
            <a:endParaRPr lang="fr-BE" sz="3800" smtClean="0"/>
          </a:p>
        </p:txBody>
      </p:sp>
      <p:sp>
        <p:nvSpPr>
          <p:cNvPr id="18434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r>
              <a:rPr lang="fr-FR" sz="3200" smtClean="0"/>
              <a:t>Présence d’un membre de l’AMO</a:t>
            </a:r>
          </a:p>
          <a:p>
            <a:pPr eaLnBrk="1" hangingPunct="1"/>
            <a:endParaRPr lang="fr-FR" sz="3200" smtClean="0"/>
          </a:p>
          <a:p>
            <a:pPr eaLnBrk="1" hangingPunct="1"/>
            <a:r>
              <a:rPr lang="fr-FR" sz="3200" smtClean="0"/>
              <a:t>Retour des animations « Participe Présent »</a:t>
            </a:r>
          </a:p>
          <a:p>
            <a:pPr eaLnBrk="1" hangingPunct="1"/>
            <a:endParaRPr lang="fr-FR" sz="3200" smtClean="0"/>
          </a:p>
          <a:p>
            <a:pPr eaLnBrk="1" hangingPunct="1"/>
            <a:r>
              <a:rPr lang="fr-FR" sz="3200" smtClean="0"/>
              <a:t>Evaluation, discussion, nouveaux projets éventuels</a:t>
            </a:r>
          </a:p>
          <a:p>
            <a:pPr eaLnBrk="1" hangingPunct="1"/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800" dirty="0" smtClean="0"/>
              <a:t>Lien lors de rencontres éducateurs-PMS</a:t>
            </a:r>
            <a:endParaRPr lang="fr-BE" sz="4800" dirty="0"/>
          </a:p>
        </p:txBody>
      </p:sp>
      <p:sp>
        <p:nvSpPr>
          <p:cNvPr id="19458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/>
            <a:r>
              <a:rPr lang="fr-FR" sz="3200" smtClean="0"/>
              <a:t>4 fois par an</a:t>
            </a:r>
          </a:p>
          <a:p>
            <a:pPr eaLnBrk="1" hangingPunct="1"/>
            <a:endParaRPr lang="fr-FR" sz="3200" smtClean="0"/>
          </a:p>
          <a:p>
            <a:pPr eaLnBrk="1" hangingPunct="1"/>
            <a:r>
              <a:rPr lang="fr-FR" sz="3200" u="sng" smtClean="0"/>
              <a:t>Objectifs: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3200" smtClean="0"/>
              <a:t>-passer en revue tous les élèves de l’école présentant des signes de mal-être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3200" smtClean="0"/>
              <a:t>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3200" smtClean="0"/>
              <a:t> -réfléchir à des pistes d’action collectives</a:t>
            </a:r>
            <a:endParaRPr lang="fr-BE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z="5400" smtClean="0"/>
              <a:t>Des projets en chantier</a:t>
            </a:r>
            <a:endParaRPr lang="fr-BE" sz="5400" smtClean="0"/>
          </a:p>
        </p:txBody>
      </p:sp>
      <p:sp>
        <p:nvSpPr>
          <p:cNvPr id="20482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r>
              <a:rPr lang="fr-FR" sz="3600" smtClean="0"/>
              <a:t>Le conseil des délégués</a:t>
            </a:r>
          </a:p>
          <a:p>
            <a:pPr eaLnBrk="1" hangingPunct="1"/>
            <a:endParaRPr lang="fr-FR" sz="280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2800" smtClean="0"/>
              <a:t>Réunions des délégués de classe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2800" smtClean="0"/>
              <a:t>Création d’un conseil d’école réunissant 3 élèves par niveau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2800" u="sng" smtClean="0"/>
              <a:t>Objectif</a:t>
            </a:r>
            <a:r>
              <a:rPr lang="fr-FR" sz="2800" smtClean="0"/>
              <a:t>: réfléchir au bien-être dans l’école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2800" smtClean="0"/>
              <a:t>Retour vers la cellule Bien-être et le Conseil de Participation</a:t>
            </a:r>
            <a:endParaRPr lang="fr-BE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z="5400" smtClean="0"/>
              <a:t>Des projets en chantier</a:t>
            </a:r>
            <a:endParaRPr lang="fr-BE" sz="5400" smtClean="0"/>
          </a:p>
        </p:txBody>
      </p:sp>
      <p:sp>
        <p:nvSpPr>
          <p:cNvPr id="21506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r>
              <a:rPr lang="fr-FR" sz="3600" smtClean="0"/>
              <a:t>Le projet EAJ</a:t>
            </a:r>
          </a:p>
          <a:p>
            <a:pPr eaLnBrk="1" hangingPunct="1"/>
            <a:endParaRPr lang="fr-FR" sz="3600" smtClean="0"/>
          </a:p>
          <a:p>
            <a:pPr eaLnBrk="1" hangingPunct="1">
              <a:buFont typeface="Wingdings" pitchFamily="2" charset="2"/>
              <a:buChar char="Ø"/>
            </a:pPr>
            <a:r>
              <a:rPr lang="fr-FR" sz="3600" smtClean="0"/>
              <a:t> </a:t>
            </a:r>
            <a:r>
              <a:rPr lang="fr-FR" sz="3200" smtClean="0"/>
              <a:t>SAS « Les Sources », AMO,PMS, école</a:t>
            </a:r>
          </a:p>
          <a:p>
            <a:pPr eaLnBrk="1" hangingPunct="1"/>
            <a:endParaRPr lang="fr-BE" smtClean="0"/>
          </a:p>
          <a:p>
            <a:pPr eaLnBrk="1" hangingPunct="1">
              <a:buFont typeface="Wingdings" pitchFamily="2" charset="2"/>
              <a:buChar char="Ø"/>
            </a:pPr>
            <a:r>
              <a:rPr lang="fr-BE" smtClean="0"/>
              <a:t>Cellule HP mise en place en 2016-2017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  <a:p>
            <a:pPr eaLnBrk="1" hangingPunct="1">
              <a:buFont typeface="Wingdings" pitchFamily="2" charset="2"/>
              <a:buChar char="Ø"/>
            </a:pPr>
            <a:r>
              <a:rPr lang="fr-FR" smtClean="0"/>
              <a:t>Difficulté: Comment agir quand l’élève n’est plus présent à l’école?</a:t>
            </a:r>
          </a:p>
          <a:p>
            <a:pPr eaLnBrk="1" hangingPunct="1"/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370</TotalTime>
  <Words>280</Words>
  <Application>Microsoft Office PowerPoint</Application>
  <PresentationFormat>Affichage à l'écran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Modèle de conception</vt:lpstr>
      </vt:variant>
      <vt:variant>
        <vt:i4>5</vt:i4>
      </vt:variant>
      <vt:variant>
        <vt:lpstr>Titres des diapositives</vt:lpstr>
      </vt:variant>
      <vt:variant>
        <vt:i4>9</vt:i4>
      </vt:variant>
    </vt:vector>
  </HeadingPairs>
  <TitlesOfParts>
    <vt:vector size="20" baseType="lpstr">
      <vt:lpstr>Arial</vt:lpstr>
      <vt:lpstr>Franklin Gothic Book</vt:lpstr>
      <vt:lpstr>Perpetua</vt:lpstr>
      <vt:lpstr>Wingdings 2</vt:lpstr>
      <vt:lpstr>Calibri</vt:lpstr>
      <vt:lpstr>Wingdings</vt:lpstr>
      <vt:lpstr>Capitaux</vt:lpstr>
      <vt:lpstr>Capitaux</vt:lpstr>
      <vt:lpstr>Capitaux</vt:lpstr>
      <vt:lpstr>Capitaux</vt:lpstr>
      <vt:lpstr>Capitaux</vt:lpstr>
      <vt:lpstr>La mise en réseau en école et avec des partenaires extérieurs</vt:lpstr>
      <vt:lpstr>Diapositive 2</vt:lpstr>
      <vt:lpstr>Programme « Participe Présent »</vt:lpstr>
      <vt:lpstr>Création de la Cellule « Assuétude »</vt:lpstr>
      <vt:lpstr>Cellule « Bien-être »</vt:lpstr>
      <vt:lpstr>Lien avec le Conseil de Participation</vt:lpstr>
      <vt:lpstr>Lien lors de rencontres éducateurs-PMS</vt:lpstr>
      <vt:lpstr>Des projets en chantier</vt:lpstr>
      <vt:lpstr>Des projets en chantier</vt:lpstr>
    </vt:vector>
  </TitlesOfParts>
  <Company>ISM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mise en réseau en école et avec des partenaires extérieurs</dc:title>
  <dc:creator>Sous-Direction</dc:creator>
  <cp:lastModifiedBy>CFWB</cp:lastModifiedBy>
  <cp:revision>31</cp:revision>
  <dcterms:created xsi:type="dcterms:W3CDTF">2015-11-12T14:04:04Z</dcterms:created>
  <dcterms:modified xsi:type="dcterms:W3CDTF">2016-01-07T13:28:01Z</dcterms:modified>
</cp:coreProperties>
</file>